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inzel Decorative Bold" charset="1" panose="00000800000000000000"/>
      <p:regular r:id="rId18"/>
    </p:embeddedFont>
    <p:embeddedFont>
      <p:font typeface="Telegraf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83419" y="-3222351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24322" y="1028700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53979" y="3018273"/>
            <a:ext cx="13180042" cy="3446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40"/>
              </a:lnSpc>
            </a:pPr>
            <a:r>
              <a:rPr lang="en-US" b="true" sz="13374" spc="-829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PORTS AND CONNECTORS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4586896" y="726124"/>
            <a:ext cx="5344807" cy="828445"/>
          </a:xfrm>
          <a:custGeom>
            <a:avLst/>
            <a:gdLst/>
            <a:ahLst/>
            <a:cxnLst/>
            <a:rect r="r" b="b" t="t" l="l"/>
            <a:pathLst>
              <a:path h="828445" w="5344807">
                <a:moveTo>
                  <a:pt x="0" y="0"/>
                </a:moveTo>
                <a:lnTo>
                  <a:pt x="5344808" y="0"/>
                </a:lnTo>
                <a:lnTo>
                  <a:pt x="5344808" y="828445"/>
                </a:lnTo>
                <a:lnTo>
                  <a:pt x="0" y="828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57131" y="8433629"/>
            <a:ext cx="5286429" cy="1044070"/>
          </a:xfrm>
          <a:custGeom>
            <a:avLst/>
            <a:gdLst/>
            <a:ahLst/>
            <a:cxnLst/>
            <a:rect r="r" b="b" t="t" l="l"/>
            <a:pathLst>
              <a:path h="1044070" w="5286429">
                <a:moveTo>
                  <a:pt x="0" y="0"/>
                </a:moveTo>
                <a:lnTo>
                  <a:pt x="5286430" y="0"/>
                </a:lnTo>
                <a:lnTo>
                  <a:pt x="5286430" y="1044070"/>
                </a:lnTo>
                <a:lnTo>
                  <a:pt x="0" y="104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81641" y="6836095"/>
            <a:ext cx="4724718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1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GROUP 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80447" y="-2231593"/>
            <a:ext cx="21293818" cy="17105342"/>
          </a:xfrm>
          <a:custGeom>
            <a:avLst/>
            <a:gdLst/>
            <a:ahLst/>
            <a:cxnLst/>
            <a:rect r="r" b="b" t="t" l="l"/>
            <a:pathLst>
              <a:path h="17105342" w="21293818">
                <a:moveTo>
                  <a:pt x="0" y="0"/>
                </a:moveTo>
                <a:lnTo>
                  <a:pt x="21293817" y="0"/>
                </a:lnTo>
                <a:lnTo>
                  <a:pt x="21293817" y="17105343"/>
                </a:lnTo>
                <a:lnTo>
                  <a:pt x="0" y="17105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4707" y="603543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3809749" y="11103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87027" y="1507592"/>
            <a:ext cx="8220224" cy="658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9"/>
              </a:lnSpc>
              <a:spcBef>
                <a:spcPct val="0"/>
              </a:spcBef>
            </a:pPr>
          </a:p>
          <a:p>
            <a:pPr algn="l">
              <a:lnSpc>
                <a:spcPts val="4009"/>
              </a:lnSpc>
              <a:spcBef>
                <a:spcPct val="0"/>
              </a:spcBef>
            </a:pPr>
            <a:r>
              <a:rPr lang="en-US" sz="2863" spc="-17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Laptop to TV:</a:t>
            </a:r>
          </a:p>
          <a:p>
            <a:pPr algn="l">
              <a:lnSpc>
                <a:spcPts val="4009"/>
              </a:lnSpc>
              <a:spcBef>
                <a:spcPct val="0"/>
              </a:spcBef>
            </a:pPr>
            <a:r>
              <a:rPr lang="en-US" sz="2863" spc="-17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Port: HDMI</a:t>
            </a:r>
          </a:p>
          <a:p>
            <a:pPr algn="l">
              <a:lnSpc>
                <a:spcPts val="4009"/>
              </a:lnSpc>
              <a:spcBef>
                <a:spcPct val="0"/>
              </a:spcBef>
            </a:pPr>
            <a:r>
              <a:rPr lang="en-US" sz="2863" spc="-17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Use: Watch movies from your laptop on a bigger screen.</a:t>
            </a:r>
          </a:p>
          <a:p>
            <a:pPr algn="l">
              <a:lnSpc>
                <a:spcPts val="4009"/>
              </a:lnSpc>
              <a:spcBef>
                <a:spcPct val="0"/>
              </a:spcBef>
            </a:pPr>
            <a:r>
              <a:rPr lang="en-US" sz="2863" spc="-17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PC to Router:</a:t>
            </a:r>
          </a:p>
          <a:p>
            <a:pPr algn="l">
              <a:lnSpc>
                <a:spcPts val="4009"/>
              </a:lnSpc>
              <a:spcBef>
                <a:spcPct val="0"/>
              </a:spcBef>
            </a:pPr>
          </a:p>
          <a:p>
            <a:pPr algn="l">
              <a:lnSpc>
                <a:spcPts val="4009"/>
              </a:lnSpc>
              <a:spcBef>
                <a:spcPct val="0"/>
              </a:spcBef>
            </a:pPr>
            <a:r>
              <a:rPr lang="en-US" sz="2863" spc="-17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Port: Ethernet (RJ-45)</a:t>
            </a:r>
          </a:p>
          <a:p>
            <a:pPr algn="l">
              <a:lnSpc>
                <a:spcPts val="4009"/>
              </a:lnSpc>
              <a:spcBef>
                <a:spcPct val="0"/>
              </a:spcBef>
            </a:pPr>
            <a:r>
              <a:rPr lang="en-US" sz="2863" spc="-17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Use: Faster and stable internet than Wi-Fi.</a:t>
            </a:r>
          </a:p>
          <a:p>
            <a:pPr algn="l">
              <a:lnSpc>
                <a:spcPts val="4009"/>
              </a:lnSpc>
              <a:spcBef>
                <a:spcPct val="0"/>
              </a:spcBef>
            </a:pPr>
          </a:p>
          <a:p>
            <a:pPr algn="l">
              <a:lnSpc>
                <a:spcPts val="4009"/>
              </a:lnSpc>
              <a:spcBef>
                <a:spcPct val="0"/>
              </a:spcBef>
            </a:pPr>
            <a:r>
              <a:rPr lang="en-US" sz="2863" spc="-17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USB Flash Drive:</a:t>
            </a:r>
          </a:p>
          <a:p>
            <a:pPr algn="l">
              <a:lnSpc>
                <a:spcPts val="4009"/>
              </a:lnSpc>
              <a:spcBef>
                <a:spcPct val="0"/>
              </a:spcBef>
            </a:pPr>
            <a:r>
              <a:rPr lang="en-US" sz="2863" spc="-17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Port: USB-A/USB-C</a:t>
            </a:r>
          </a:p>
          <a:p>
            <a:pPr algn="l">
              <a:lnSpc>
                <a:spcPts val="4009"/>
              </a:lnSpc>
              <a:spcBef>
                <a:spcPct val="0"/>
              </a:spcBef>
            </a:pPr>
            <a:r>
              <a:rPr lang="en-US" sz="2863" spc="-17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Use: Transfer files between devices.</a:t>
            </a:r>
          </a:p>
          <a:p>
            <a:pPr algn="ctr">
              <a:lnSpc>
                <a:spcPts val="400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40398"/>
            <a:ext cx="17259300" cy="981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b="true" sz="7501" spc="-465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examples of real world usage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41754" y="1858754"/>
            <a:ext cx="6009829" cy="388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59"/>
              </a:lnSpc>
              <a:spcBef>
                <a:spcPct val="0"/>
              </a:spcBef>
            </a:pPr>
            <a:r>
              <a:rPr lang="en-US" sz="3113" spc="-1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Printer Connection:</a:t>
            </a:r>
          </a:p>
          <a:p>
            <a:pPr algn="l">
              <a:lnSpc>
                <a:spcPts val="4359"/>
              </a:lnSpc>
              <a:spcBef>
                <a:spcPct val="0"/>
              </a:spcBef>
            </a:pPr>
            <a:r>
              <a:rPr lang="en-US" sz="3113" spc="-1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Port: USB</a:t>
            </a:r>
          </a:p>
          <a:p>
            <a:pPr algn="l">
              <a:lnSpc>
                <a:spcPts val="4359"/>
              </a:lnSpc>
              <a:spcBef>
                <a:spcPct val="0"/>
              </a:spcBef>
            </a:pPr>
            <a:r>
              <a:rPr lang="en-US" sz="3113" spc="-1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Use: Print documents from computer</a:t>
            </a:r>
          </a:p>
          <a:p>
            <a:pPr algn="l">
              <a:lnSpc>
                <a:spcPts val="4359"/>
              </a:lnSpc>
              <a:spcBef>
                <a:spcPct val="0"/>
              </a:spcBef>
            </a:pPr>
          </a:p>
          <a:p>
            <a:pPr algn="l">
              <a:lnSpc>
                <a:spcPts val="4359"/>
              </a:lnSpc>
              <a:spcBef>
                <a:spcPct val="0"/>
              </a:spcBef>
            </a:pPr>
            <a:r>
              <a:rPr lang="en-US" sz="3113" spc="-1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Headphones:</a:t>
            </a:r>
          </a:p>
          <a:p>
            <a:pPr algn="l">
              <a:lnSpc>
                <a:spcPts val="4359"/>
              </a:lnSpc>
              <a:spcBef>
                <a:spcPct val="0"/>
              </a:spcBef>
            </a:pPr>
            <a:r>
              <a:rPr lang="en-US" sz="3113" spc="-1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Port: 3.5mm Audio Jack</a:t>
            </a:r>
          </a:p>
          <a:p>
            <a:pPr algn="l">
              <a:lnSpc>
                <a:spcPts val="4359"/>
              </a:lnSpc>
              <a:spcBef>
                <a:spcPct val="0"/>
              </a:spcBef>
            </a:pPr>
            <a:r>
              <a:rPr lang="en-US" sz="3113" spc="-19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Use: Listen to audio privately.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83419" y="-3222351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24322" y="1028700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53979" y="3667297"/>
            <a:ext cx="13180042" cy="176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40"/>
              </a:lnSpc>
            </a:pPr>
            <a:r>
              <a:rPr lang="en-US" b="true" sz="13374" spc="-829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Q &amp; A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4586896" y="726124"/>
            <a:ext cx="5344807" cy="828445"/>
          </a:xfrm>
          <a:custGeom>
            <a:avLst/>
            <a:gdLst/>
            <a:ahLst/>
            <a:cxnLst/>
            <a:rect r="r" b="b" t="t" l="l"/>
            <a:pathLst>
              <a:path h="828445" w="5344807">
                <a:moveTo>
                  <a:pt x="0" y="0"/>
                </a:moveTo>
                <a:lnTo>
                  <a:pt x="5344808" y="0"/>
                </a:lnTo>
                <a:lnTo>
                  <a:pt x="5344808" y="828445"/>
                </a:lnTo>
                <a:lnTo>
                  <a:pt x="0" y="828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57131" y="8433629"/>
            <a:ext cx="5286429" cy="1044070"/>
          </a:xfrm>
          <a:custGeom>
            <a:avLst/>
            <a:gdLst/>
            <a:ahLst/>
            <a:cxnLst/>
            <a:rect r="r" b="b" t="t" l="l"/>
            <a:pathLst>
              <a:path h="1044070" w="5286429">
                <a:moveTo>
                  <a:pt x="0" y="0"/>
                </a:moveTo>
                <a:lnTo>
                  <a:pt x="5286430" y="0"/>
                </a:lnTo>
                <a:lnTo>
                  <a:pt x="5286430" y="1044070"/>
                </a:lnTo>
                <a:lnTo>
                  <a:pt x="0" y="104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86761" y="5781433"/>
            <a:ext cx="5714478" cy="180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31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HDMI  ports are used only for video output?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83419" y="-3222351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24322" y="1028700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53979" y="3667297"/>
            <a:ext cx="13180042" cy="176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40"/>
              </a:lnSpc>
            </a:pPr>
            <a:r>
              <a:rPr lang="en-US" b="true" sz="13374" spc="-829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5400000">
            <a:off x="14586896" y="726124"/>
            <a:ext cx="5344807" cy="828445"/>
          </a:xfrm>
          <a:custGeom>
            <a:avLst/>
            <a:gdLst/>
            <a:ahLst/>
            <a:cxnLst/>
            <a:rect r="r" b="b" t="t" l="l"/>
            <a:pathLst>
              <a:path h="828445" w="5344807">
                <a:moveTo>
                  <a:pt x="0" y="0"/>
                </a:moveTo>
                <a:lnTo>
                  <a:pt x="5344808" y="0"/>
                </a:lnTo>
                <a:lnTo>
                  <a:pt x="5344808" y="828445"/>
                </a:lnTo>
                <a:lnTo>
                  <a:pt x="0" y="828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57131" y="8433629"/>
            <a:ext cx="5286429" cy="1044070"/>
          </a:xfrm>
          <a:custGeom>
            <a:avLst/>
            <a:gdLst/>
            <a:ahLst/>
            <a:cxnLst/>
            <a:rect r="r" b="b" t="t" l="l"/>
            <a:pathLst>
              <a:path h="1044070" w="5286429">
                <a:moveTo>
                  <a:pt x="0" y="0"/>
                </a:moveTo>
                <a:lnTo>
                  <a:pt x="5286430" y="0"/>
                </a:lnTo>
                <a:lnTo>
                  <a:pt x="5286430" y="1044070"/>
                </a:lnTo>
                <a:lnTo>
                  <a:pt x="0" y="1044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86761" y="5781433"/>
            <a:ext cx="5714478" cy="1806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spc="-31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Presented by</a:t>
            </a:r>
          </a:p>
          <a:p>
            <a:pPr algn="ctr">
              <a:lnSpc>
                <a:spcPts val="7000"/>
              </a:lnSpc>
            </a:pPr>
            <a:r>
              <a:rPr lang="en-US" sz="5000" spc="-31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Group 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29911" y="-3057431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92888" y="3406932"/>
            <a:ext cx="5148656" cy="2089496"/>
          </a:xfrm>
          <a:custGeom>
            <a:avLst/>
            <a:gdLst/>
            <a:ahLst/>
            <a:cxnLst/>
            <a:rect r="r" b="b" t="t" l="l"/>
            <a:pathLst>
              <a:path h="2089496" w="5148656">
                <a:moveTo>
                  <a:pt x="0" y="0"/>
                </a:moveTo>
                <a:lnTo>
                  <a:pt x="5148656" y="0"/>
                </a:lnTo>
                <a:lnTo>
                  <a:pt x="5148656" y="2089496"/>
                </a:lnTo>
                <a:lnTo>
                  <a:pt x="0" y="2089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88736" y="1866126"/>
            <a:ext cx="5329592" cy="2160705"/>
          </a:xfrm>
          <a:custGeom>
            <a:avLst/>
            <a:gdLst/>
            <a:ahLst/>
            <a:cxnLst/>
            <a:rect r="r" b="b" t="t" l="l"/>
            <a:pathLst>
              <a:path h="2160705" w="5329592">
                <a:moveTo>
                  <a:pt x="0" y="0"/>
                </a:moveTo>
                <a:lnTo>
                  <a:pt x="5329592" y="0"/>
                </a:lnTo>
                <a:lnTo>
                  <a:pt x="5329592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92888" y="3869822"/>
            <a:ext cx="4881781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1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Aaron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367135" y="4607121"/>
            <a:ext cx="5933289" cy="2405454"/>
          </a:xfrm>
          <a:custGeom>
            <a:avLst/>
            <a:gdLst/>
            <a:ahLst/>
            <a:cxnLst/>
            <a:rect r="r" b="b" t="t" l="l"/>
            <a:pathLst>
              <a:path h="2405454" w="5933289">
                <a:moveTo>
                  <a:pt x="0" y="0"/>
                </a:moveTo>
                <a:lnTo>
                  <a:pt x="5933288" y="0"/>
                </a:lnTo>
                <a:lnTo>
                  <a:pt x="5933288" y="2405454"/>
                </a:lnTo>
                <a:lnTo>
                  <a:pt x="0" y="24054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69672" y="6255253"/>
            <a:ext cx="5148656" cy="2089496"/>
          </a:xfrm>
          <a:custGeom>
            <a:avLst/>
            <a:gdLst/>
            <a:ahLst/>
            <a:cxnLst/>
            <a:rect r="r" b="b" t="t" l="l"/>
            <a:pathLst>
              <a:path h="2089496" w="5148656">
                <a:moveTo>
                  <a:pt x="0" y="0"/>
                </a:moveTo>
                <a:lnTo>
                  <a:pt x="5148656" y="0"/>
                </a:lnTo>
                <a:lnTo>
                  <a:pt x="5148656" y="2089496"/>
                </a:lnTo>
                <a:lnTo>
                  <a:pt x="0" y="2089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586581" y="817767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2739" y="178666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0" y="0"/>
                </a:lnTo>
                <a:lnTo>
                  <a:pt x="1839300" y="2160706"/>
                </a:lnTo>
                <a:lnTo>
                  <a:pt x="0" y="21607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5400000">
            <a:off x="-922154" y="4644280"/>
            <a:ext cx="7392577" cy="998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6"/>
              </a:lnSpc>
            </a:pPr>
            <a:r>
              <a:rPr lang="en-US" b="true" sz="7501" spc="-465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our team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60610" y="2405141"/>
            <a:ext cx="4346337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1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Radha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92888" y="5334503"/>
            <a:ext cx="4881781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1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Arif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2888" y="6799184"/>
            <a:ext cx="4881781" cy="92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1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Betty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10800000">
            <a:off x="16183948" y="7967015"/>
            <a:ext cx="1839300" cy="2160705"/>
          </a:xfrm>
          <a:custGeom>
            <a:avLst/>
            <a:gdLst/>
            <a:ahLst/>
            <a:cxnLst/>
            <a:rect r="r" b="b" t="t" l="l"/>
            <a:pathLst>
              <a:path h="2160705" w="1839300">
                <a:moveTo>
                  <a:pt x="0" y="0"/>
                </a:moveTo>
                <a:lnTo>
                  <a:pt x="1839301" y="0"/>
                </a:lnTo>
                <a:lnTo>
                  <a:pt x="1839301" y="2160705"/>
                </a:lnTo>
                <a:lnTo>
                  <a:pt x="0" y="2160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702204" y="-222294"/>
            <a:ext cx="10509294" cy="10509294"/>
          </a:xfrm>
          <a:custGeom>
            <a:avLst/>
            <a:gdLst/>
            <a:ahLst/>
            <a:cxnLst/>
            <a:rect r="r" b="b" t="t" l="l"/>
            <a:pathLst>
              <a:path h="10509294" w="10509294">
                <a:moveTo>
                  <a:pt x="0" y="0"/>
                </a:moveTo>
                <a:lnTo>
                  <a:pt x="10509294" y="0"/>
                </a:lnTo>
                <a:lnTo>
                  <a:pt x="10509294" y="10509294"/>
                </a:lnTo>
                <a:lnTo>
                  <a:pt x="0" y="10509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4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372" y="-518971"/>
            <a:ext cx="2686290" cy="2687409"/>
          </a:xfrm>
          <a:custGeom>
            <a:avLst/>
            <a:gdLst/>
            <a:ahLst/>
            <a:cxnLst/>
            <a:rect r="r" b="b" t="t" l="l"/>
            <a:pathLst>
              <a:path h="2687409" w="2686290">
                <a:moveTo>
                  <a:pt x="0" y="0"/>
                </a:moveTo>
                <a:lnTo>
                  <a:pt x="2686289" y="0"/>
                </a:lnTo>
                <a:lnTo>
                  <a:pt x="2686289" y="2687409"/>
                </a:lnTo>
                <a:lnTo>
                  <a:pt x="0" y="2687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474372" y="889305"/>
            <a:ext cx="12112971" cy="1905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b="true" sz="7501" spc="-465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definition and purpose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8279" y="-44143"/>
            <a:ext cx="1543046" cy="1543046"/>
          </a:xfrm>
          <a:custGeom>
            <a:avLst/>
            <a:gdLst/>
            <a:ahLst/>
            <a:cxnLst/>
            <a:rect r="r" b="b" t="t" l="l"/>
            <a:pathLst>
              <a:path h="1543046" w="1543046">
                <a:moveTo>
                  <a:pt x="0" y="0"/>
                </a:moveTo>
                <a:lnTo>
                  <a:pt x="1543046" y="0"/>
                </a:lnTo>
                <a:lnTo>
                  <a:pt x="1543046" y="1543046"/>
                </a:lnTo>
                <a:lnTo>
                  <a:pt x="0" y="154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11917" y="3450416"/>
            <a:ext cx="10985874" cy="5654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0"/>
              </a:lnSpc>
            </a:pPr>
            <a:r>
              <a:rPr lang="en-US" sz="3000" spc="-18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Ports </a:t>
            </a:r>
          </a:p>
          <a:p>
            <a:pPr algn="ctr" marL="647700" indent="-323850" lvl="1">
              <a:lnSpc>
                <a:spcPts val="4980"/>
              </a:lnSpc>
              <a:buFont typeface="Arial"/>
              <a:buChar char="•"/>
            </a:pPr>
            <a:r>
              <a:rPr lang="en-US" sz="3000" spc="-18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Socket for conncting external devices to the sytem unit </a:t>
            </a:r>
          </a:p>
          <a:p>
            <a:pPr algn="ctr">
              <a:lnSpc>
                <a:spcPts val="4980"/>
              </a:lnSpc>
            </a:pPr>
          </a:p>
          <a:p>
            <a:pPr algn="ctr" marL="647700" indent="-323850" lvl="1">
              <a:lnSpc>
                <a:spcPts val="4980"/>
              </a:lnSpc>
              <a:buFont typeface="Arial"/>
              <a:buChar char="•"/>
            </a:pPr>
            <a:r>
              <a:rPr lang="en-US" sz="3000" spc="-18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Ports connect directly  to the system board and to cards inserted into slots on the sytem board.</a:t>
            </a:r>
          </a:p>
          <a:p>
            <a:pPr algn="ctr">
              <a:lnSpc>
                <a:spcPts val="4980"/>
              </a:lnSpc>
            </a:pPr>
          </a:p>
          <a:p>
            <a:pPr algn="ctr" marL="647700" indent="-323850" lvl="1">
              <a:lnSpc>
                <a:spcPts val="4980"/>
              </a:lnSpc>
              <a:buFont typeface="Arial"/>
              <a:buChar char="•"/>
            </a:pPr>
            <a:r>
              <a:rPr lang="en-US" sz="3000" spc="-18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Connectors:</a:t>
            </a:r>
          </a:p>
          <a:p>
            <a:pPr algn="ctr">
              <a:lnSpc>
                <a:spcPts val="4980"/>
              </a:lnSpc>
            </a:pPr>
            <a:r>
              <a:rPr lang="en-US" sz="3000" spc="-18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</a:t>
            </a:r>
            <a:r>
              <a:rPr lang="en-US" sz="3000" spc="-18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he plugs or ends of a cable that go into the ports.</a:t>
            </a:r>
          </a:p>
          <a:p>
            <a:pPr algn="ctr">
              <a:lnSpc>
                <a:spcPts val="498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014127" y="1760863"/>
            <a:ext cx="4037844" cy="1460353"/>
          </a:xfrm>
          <a:custGeom>
            <a:avLst/>
            <a:gdLst/>
            <a:ahLst/>
            <a:cxnLst/>
            <a:rect r="r" b="b" t="t" l="l"/>
            <a:pathLst>
              <a:path h="1460353" w="4037844">
                <a:moveTo>
                  <a:pt x="0" y="0"/>
                </a:moveTo>
                <a:lnTo>
                  <a:pt x="4037843" y="0"/>
                </a:lnTo>
                <a:lnTo>
                  <a:pt x="4037843" y="1460354"/>
                </a:lnTo>
                <a:lnTo>
                  <a:pt x="0" y="14603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372" y="-518971"/>
            <a:ext cx="2686290" cy="2687409"/>
          </a:xfrm>
          <a:custGeom>
            <a:avLst/>
            <a:gdLst/>
            <a:ahLst/>
            <a:cxnLst/>
            <a:rect r="r" b="b" t="t" l="l"/>
            <a:pathLst>
              <a:path h="2687409" w="2686290">
                <a:moveTo>
                  <a:pt x="0" y="0"/>
                </a:moveTo>
                <a:lnTo>
                  <a:pt x="2686289" y="0"/>
                </a:lnTo>
                <a:lnTo>
                  <a:pt x="2686289" y="2687409"/>
                </a:lnTo>
                <a:lnTo>
                  <a:pt x="0" y="2687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474372" y="889305"/>
            <a:ext cx="12112971" cy="981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b="true" sz="7501" spc="-465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purpose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8279" y="-44143"/>
            <a:ext cx="1543046" cy="1543046"/>
          </a:xfrm>
          <a:custGeom>
            <a:avLst/>
            <a:gdLst/>
            <a:ahLst/>
            <a:cxnLst/>
            <a:rect r="r" b="b" t="t" l="l"/>
            <a:pathLst>
              <a:path h="1543046" w="1543046">
                <a:moveTo>
                  <a:pt x="0" y="0"/>
                </a:moveTo>
                <a:lnTo>
                  <a:pt x="1543046" y="0"/>
                </a:lnTo>
                <a:lnTo>
                  <a:pt x="1543046" y="1543046"/>
                </a:lnTo>
                <a:lnTo>
                  <a:pt x="0" y="1543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09943" y="2687741"/>
            <a:ext cx="10985874" cy="536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0"/>
              </a:lnSpc>
            </a:pPr>
          </a:p>
          <a:p>
            <a:pPr algn="ctr" marL="647700" indent="-323850" lvl="1">
              <a:lnSpc>
                <a:spcPts val="6120"/>
              </a:lnSpc>
              <a:buFont typeface="Arial"/>
              <a:buChar char="•"/>
            </a:pPr>
            <a:r>
              <a:rPr lang="en-US" sz="3000" spc="-18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Enable communication between devices.</a:t>
            </a:r>
          </a:p>
          <a:p>
            <a:pPr algn="ctr" marL="647700" indent="-323850" lvl="1">
              <a:lnSpc>
                <a:spcPts val="6120"/>
              </a:lnSpc>
              <a:buFont typeface="Arial"/>
              <a:buChar char="•"/>
            </a:pPr>
            <a:r>
              <a:rPr lang="en-US" sz="3000" spc="-18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Facilitate data transfer, charging, audio/video output, and internet connectivity.</a:t>
            </a:r>
          </a:p>
          <a:p>
            <a:pPr algn="ctr" marL="647700" indent="-323850" lvl="1">
              <a:lnSpc>
                <a:spcPts val="6120"/>
              </a:lnSpc>
              <a:buFont typeface="Arial"/>
              <a:buChar char="•"/>
            </a:pPr>
            <a:r>
              <a:rPr lang="en-US" sz="3000" spc="-18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Help in expandi</a:t>
            </a:r>
            <a:r>
              <a:rPr lang="en-US" sz="3000" spc="-18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ng device functionali</a:t>
            </a:r>
            <a:r>
              <a:rPr lang="en-US" sz="3000" spc="-18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ty (</a:t>
            </a:r>
            <a:r>
              <a:rPr lang="en-US" sz="3000" spc="-186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e.g., plugging in USB drives, printers, external displays).</a:t>
            </a:r>
          </a:p>
          <a:p>
            <a:pPr algn="ctr">
              <a:lnSpc>
                <a:spcPts val="612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014127" y="1760863"/>
            <a:ext cx="4037844" cy="1460353"/>
          </a:xfrm>
          <a:custGeom>
            <a:avLst/>
            <a:gdLst/>
            <a:ahLst/>
            <a:cxnLst/>
            <a:rect r="r" b="b" t="t" l="l"/>
            <a:pathLst>
              <a:path h="1460353" w="4037844">
                <a:moveTo>
                  <a:pt x="0" y="0"/>
                </a:moveTo>
                <a:lnTo>
                  <a:pt x="4037843" y="0"/>
                </a:lnTo>
                <a:lnTo>
                  <a:pt x="4037843" y="1460354"/>
                </a:lnTo>
                <a:lnTo>
                  <a:pt x="0" y="14603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2885" y="947470"/>
            <a:ext cx="3894116" cy="2182328"/>
          </a:xfrm>
          <a:custGeom>
            <a:avLst/>
            <a:gdLst/>
            <a:ahLst/>
            <a:cxnLst/>
            <a:rect r="r" b="b" t="t" l="l"/>
            <a:pathLst>
              <a:path h="2182328" w="3894116">
                <a:moveTo>
                  <a:pt x="0" y="0"/>
                </a:moveTo>
                <a:lnTo>
                  <a:pt x="3894116" y="0"/>
                </a:lnTo>
                <a:lnTo>
                  <a:pt x="3894116" y="2182327"/>
                </a:lnTo>
                <a:lnTo>
                  <a:pt x="0" y="2182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2663658" y="2343541"/>
          <a:ext cx="13916229" cy="7623614"/>
        </p:xfrm>
        <a:graphic>
          <a:graphicData uri="http://schemas.openxmlformats.org/drawingml/2006/table">
            <a:tbl>
              <a:tblPr/>
              <a:tblGrid>
                <a:gridCol w="4114642"/>
                <a:gridCol w="3267196"/>
                <a:gridCol w="3267196"/>
                <a:gridCol w="3267196"/>
              </a:tblGrid>
              <a:tr h="10826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ort Type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Full Name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Function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Example Device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26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USB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Universal Serial Bus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Transfers data, connects peripherals, charging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Keyboard, mouse, flash drive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26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HDMI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High-Definition Multimedia Interface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Sends high-quality audio/video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Connect PC to monitor/TV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27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VGA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Video Graphics Array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Transmits analog video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Old monitors or projectors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01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Ethernet (RJ-45)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Wired internet connection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LAN cables to routers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01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Audio Jack (3.5mm)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Transfers audio signals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Headphones, speakers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01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DisplayPort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Digital video/audio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Modern monitors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26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Thunderbolt/USB-C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-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High-speed data, video, power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Laptops, phones, docking stations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5588687" y="438499"/>
            <a:ext cx="7392577" cy="1905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b="true" sz="7501" spc="-465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Types of ports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2885" y="947470"/>
            <a:ext cx="3894116" cy="2182328"/>
          </a:xfrm>
          <a:custGeom>
            <a:avLst/>
            <a:gdLst/>
            <a:ahLst/>
            <a:cxnLst/>
            <a:rect r="r" b="b" t="t" l="l"/>
            <a:pathLst>
              <a:path h="2182328" w="3894116">
                <a:moveTo>
                  <a:pt x="0" y="0"/>
                </a:moveTo>
                <a:lnTo>
                  <a:pt x="3894116" y="0"/>
                </a:lnTo>
                <a:lnTo>
                  <a:pt x="3894116" y="2182327"/>
                </a:lnTo>
                <a:lnTo>
                  <a:pt x="0" y="2182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69658" y="249160"/>
            <a:ext cx="11425324" cy="1686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b="true" sz="6637" spc="-411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STANDARD &amp; SPECIALIZED PORTS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155639">
            <a:off x="-1965424" y="-27454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02880" y="2839568"/>
            <a:ext cx="2173785" cy="877884"/>
          </a:xfrm>
          <a:custGeom>
            <a:avLst/>
            <a:gdLst/>
            <a:ahLst/>
            <a:cxnLst/>
            <a:rect r="r" b="b" t="t" l="l"/>
            <a:pathLst>
              <a:path h="877884" w="2173785">
                <a:moveTo>
                  <a:pt x="0" y="0"/>
                </a:moveTo>
                <a:lnTo>
                  <a:pt x="2173786" y="0"/>
                </a:lnTo>
                <a:lnTo>
                  <a:pt x="2173786" y="877884"/>
                </a:lnTo>
                <a:lnTo>
                  <a:pt x="0" y="8778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086" t="0" r="-1029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57245" y="6381732"/>
            <a:ext cx="2615459" cy="781912"/>
          </a:xfrm>
          <a:custGeom>
            <a:avLst/>
            <a:gdLst/>
            <a:ahLst/>
            <a:cxnLst/>
            <a:rect r="r" b="b" t="t" l="l"/>
            <a:pathLst>
              <a:path h="781912" w="2615459">
                <a:moveTo>
                  <a:pt x="0" y="0"/>
                </a:moveTo>
                <a:lnTo>
                  <a:pt x="2615459" y="0"/>
                </a:lnTo>
                <a:lnTo>
                  <a:pt x="2615459" y="781912"/>
                </a:lnTo>
                <a:lnTo>
                  <a:pt x="0" y="781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4152" t="-10451" r="0" b="-1045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95130" y="7909214"/>
            <a:ext cx="2222998" cy="803058"/>
          </a:xfrm>
          <a:custGeom>
            <a:avLst/>
            <a:gdLst/>
            <a:ahLst/>
            <a:cxnLst/>
            <a:rect r="r" b="b" t="t" l="l"/>
            <a:pathLst>
              <a:path h="803058" w="2222998">
                <a:moveTo>
                  <a:pt x="0" y="0"/>
                </a:moveTo>
                <a:lnTo>
                  <a:pt x="2222998" y="0"/>
                </a:lnTo>
                <a:lnTo>
                  <a:pt x="2222998" y="803058"/>
                </a:lnTo>
                <a:lnTo>
                  <a:pt x="0" y="8030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53165" y="4046891"/>
            <a:ext cx="2800999" cy="1583173"/>
          </a:xfrm>
          <a:custGeom>
            <a:avLst/>
            <a:gdLst/>
            <a:ahLst/>
            <a:cxnLst/>
            <a:rect r="r" b="b" t="t" l="l"/>
            <a:pathLst>
              <a:path h="1583173" w="2800999">
                <a:moveTo>
                  <a:pt x="0" y="0"/>
                </a:moveTo>
                <a:lnTo>
                  <a:pt x="2800999" y="0"/>
                </a:lnTo>
                <a:lnTo>
                  <a:pt x="2800999" y="1583173"/>
                </a:lnTo>
                <a:lnTo>
                  <a:pt x="0" y="15831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88534" y="2744318"/>
            <a:ext cx="7787878" cy="5967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7"/>
              </a:lnSpc>
              <a:spcBef>
                <a:spcPct val="0"/>
              </a:spcBef>
            </a:pPr>
            <a:r>
              <a:rPr lang="en-US" sz="2791" spc="-17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USB</a:t>
            </a:r>
          </a:p>
          <a:p>
            <a:pPr algn="l">
              <a:lnSpc>
                <a:spcPts val="3907"/>
              </a:lnSpc>
              <a:spcBef>
                <a:spcPct val="0"/>
              </a:spcBef>
            </a:pPr>
            <a:r>
              <a:rPr lang="en-US" sz="2791" spc="-17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Keyboards, mice, printers,  storage devices</a:t>
            </a:r>
          </a:p>
          <a:p>
            <a:pPr algn="l">
              <a:lnSpc>
                <a:spcPts val="3907"/>
              </a:lnSpc>
              <a:spcBef>
                <a:spcPct val="0"/>
              </a:spcBef>
            </a:pPr>
          </a:p>
          <a:p>
            <a:pPr algn="l">
              <a:lnSpc>
                <a:spcPts val="3907"/>
              </a:lnSpc>
              <a:spcBef>
                <a:spcPct val="0"/>
              </a:spcBef>
            </a:pPr>
            <a:r>
              <a:rPr lang="en-US" sz="2791" spc="-17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Ethernet</a:t>
            </a:r>
          </a:p>
          <a:p>
            <a:pPr algn="l">
              <a:lnSpc>
                <a:spcPts val="3907"/>
              </a:lnSpc>
              <a:spcBef>
                <a:spcPct val="0"/>
              </a:spcBef>
            </a:pPr>
            <a:r>
              <a:rPr lang="en-US" sz="2791" spc="-17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High speed networking</a:t>
            </a:r>
          </a:p>
          <a:p>
            <a:pPr algn="l">
              <a:lnSpc>
                <a:spcPts val="3907"/>
              </a:lnSpc>
              <a:spcBef>
                <a:spcPct val="0"/>
              </a:spcBef>
            </a:pPr>
          </a:p>
          <a:p>
            <a:pPr algn="l">
              <a:lnSpc>
                <a:spcPts val="3907"/>
              </a:lnSpc>
              <a:spcBef>
                <a:spcPct val="0"/>
              </a:spcBef>
            </a:pPr>
            <a:r>
              <a:rPr lang="en-US" sz="2791" spc="-17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HDMI – High Definition Multimedia Interface</a:t>
            </a:r>
          </a:p>
          <a:p>
            <a:pPr algn="l">
              <a:lnSpc>
                <a:spcPts val="3907"/>
              </a:lnSpc>
              <a:spcBef>
                <a:spcPct val="0"/>
              </a:spcBef>
            </a:pPr>
            <a:r>
              <a:rPr lang="en-US" sz="2791" spc="-17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- High definition video and audio</a:t>
            </a:r>
          </a:p>
          <a:p>
            <a:pPr algn="l">
              <a:lnSpc>
                <a:spcPts val="3907"/>
              </a:lnSpc>
              <a:spcBef>
                <a:spcPct val="0"/>
              </a:spcBef>
            </a:pPr>
          </a:p>
          <a:p>
            <a:pPr algn="l">
              <a:lnSpc>
                <a:spcPts val="3907"/>
              </a:lnSpc>
              <a:spcBef>
                <a:spcPct val="0"/>
              </a:spcBef>
            </a:pPr>
            <a:r>
              <a:rPr lang="en-US" sz="2791" spc="-17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Thunderbolt</a:t>
            </a:r>
          </a:p>
          <a:p>
            <a:pPr algn="l">
              <a:lnSpc>
                <a:spcPts val="3907"/>
              </a:lnSpc>
              <a:spcBef>
                <a:spcPct val="0"/>
              </a:spcBef>
            </a:pPr>
            <a:r>
              <a:rPr lang="en-US" sz="2791" spc="-17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-Provides high-speed connections</a:t>
            </a:r>
          </a:p>
          <a:p>
            <a:pPr algn="l">
              <a:lnSpc>
                <a:spcPts val="3907"/>
              </a:lnSpc>
              <a:spcBef>
                <a:spcPct val="0"/>
              </a:spcBef>
            </a:pPr>
            <a:r>
              <a:rPr lang="en-US" sz="2791" spc="-173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-Can connect up to 7 separate devices through 1 port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19975" y="3752868"/>
            <a:ext cx="6094599" cy="2628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1"/>
              </a:lnSpc>
              <a:spcBef>
                <a:spcPct val="0"/>
              </a:spcBef>
            </a:pPr>
            <a:r>
              <a:rPr lang="en-US" b="true" sz="7501" spc="-465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STANDARD PORT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2885" y="947470"/>
            <a:ext cx="3894116" cy="2182328"/>
          </a:xfrm>
          <a:custGeom>
            <a:avLst/>
            <a:gdLst/>
            <a:ahLst/>
            <a:cxnLst/>
            <a:rect r="r" b="b" t="t" l="l"/>
            <a:pathLst>
              <a:path h="2182328" w="3894116">
                <a:moveTo>
                  <a:pt x="0" y="0"/>
                </a:moveTo>
                <a:lnTo>
                  <a:pt x="3894116" y="0"/>
                </a:lnTo>
                <a:lnTo>
                  <a:pt x="3894116" y="2182327"/>
                </a:lnTo>
                <a:lnTo>
                  <a:pt x="0" y="21823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69658" y="249160"/>
            <a:ext cx="11425324" cy="1686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8"/>
              </a:lnSpc>
            </a:pPr>
            <a:r>
              <a:rPr lang="en-US" b="true" sz="6637" spc="-411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STANDARD &amp; SPECIALIZED PORTS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155639">
            <a:off x="-1965424" y="-27454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155639">
            <a:off x="-592553" y="-2078153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3"/>
                </a:lnTo>
                <a:lnTo>
                  <a:pt x="0" y="1786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28568" y="2365660"/>
            <a:ext cx="2730968" cy="1454537"/>
          </a:xfrm>
          <a:custGeom>
            <a:avLst/>
            <a:gdLst/>
            <a:ahLst/>
            <a:cxnLst/>
            <a:rect r="r" b="b" t="t" l="l"/>
            <a:pathLst>
              <a:path h="1454537" w="2730968">
                <a:moveTo>
                  <a:pt x="0" y="0"/>
                </a:moveTo>
                <a:lnTo>
                  <a:pt x="2730968" y="0"/>
                </a:lnTo>
                <a:lnTo>
                  <a:pt x="2730968" y="1454537"/>
                </a:lnTo>
                <a:lnTo>
                  <a:pt x="0" y="14545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80062" y="4946347"/>
            <a:ext cx="3254019" cy="1614776"/>
          </a:xfrm>
          <a:custGeom>
            <a:avLst/>
            <a:gdLst/>
            <a:ahLst/>
            <a:cxnLst/>
            <a:rect r="r" b="b" t="t" l="l"/>
            <a:pathLst>
              <a:path h="1614776" w="3254019">
                <a:moveTo>
                  <a:pt x="0" y="0"/>
                </a:moveTo>
                <a:lnTo>
                  <a:pt x="3254019" y="0"/>
                </a:lnTo>
                <a:lnTo>
                  <a:pt x="3254019" y="1614777"/>
                </a:lnTo>
                <a:lnTo>
                  <a:pt x="0" y="16147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91908" y="6707418"/>
            <a:ext cx="2011681" cy="2011681"/>
          </a:xfrm>
          <a:custGeom>
            <a:avLst/>
            <a:gdLst/>
            <a:ahLst/>
            <a:cxnLst/>
            <a:rect r="r" b="b" t="t" l="l"/>
            <a:pathLst>
              <a:path h="2011681" w="2011681">
                <a:moveTo>
                  <a:pt x="0" y="0"/>
                </a:moveTo>
                <a:lnTo>
                  <a:pt x="2011682" y="0"/>
                </a:lnTo>
                <a:lnTo>
                  <a:pt x="2011682" y="2011682"/>
                </a:lnTo>
                <a:lnTo>
                  <a:pt x="0" y="20116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80446" y="7747726"/>
            <a:ext cx="3275137" cy="1510574"/>
          </a:xfrm>
          <a:custGeom>
            <a:avLst/>
            <a:gdLst/>
            <a:ahLst/>
            <a:cxnLst/>
            <a:rect r="r" b="b" t="t" l="l"/>
            <a:pathLst>
              <a:path h="1510574" w="3275137">
                <a:moveTo>
                  <a:pt x="0" y="0"/>
                </a:moveTo>
                <a:lnTo>
                  <a:pt x="3275138" y="0"/>
                </a:lnTo>
                <a:lnTo>
                  <a:pt x="3275138" y="1510574"/>
                </a:lnTo>
                <a:lnTo>
                  <a:pt x="0" y="15105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770716" y="3873176"/>
            <a:ext cx="6094599" cy="2628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1"/>
              </a:lnSpc>
              <a:spcBef>
                <a:spcPct val="0"/>
              </a:spcBef>
            </a:pPr>
            <a:r>
              <a:rPr lang="en-US" b="true" sz="7501" spc="-465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SPECIALIZED PORT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854815"/>
            <a:ext cx="8629501" cy="695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6"/>
              </a:lnSpc>
              <a:spcBef>
                <a:spcPct val="0"/>
              </a:spcBef>
            </a:pPr>
            <a:r>
              <a:rPr lang="en-US" sz="2790" spc="-17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External Serial Advanced Technology Attachment (eSATA)</a:t>
            </a:r>
          </a:p>
          <a:p>
            <a:pPr algn="l">
              <a:lnSpc>
                <a:spcPts val="3906"/>
              </a:lnSpc>
              <a:spcBef>
                <a:spcPct val="0"/>
              </a:spcBef>
            </a:pPr>
            <a:r>
              <a:rPr lang="en-US" sz="2790" spc="-17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High-speed connection for external secondary storage</a:t>
            </a:r>
          </a:p>
          <a:p>
            <a:pPr algn="l">
              <a:lnSpc>
                <a:spcPts val="3906"/>
              </a:lnSpc>
              <a:spcBef>
                <a:spcPct val="0"/>
              </a:spcBef>
            </a:pPr>
          </a:p>
          <a:p>
            <a:pPr algn="l">
              <a:lnSpc>
                <a:spcPts val="3906"/>
              </a:lnSpc>
              <a:spcBef>
                <a:spcPct val="0"/>
              </a:spcBef>
            </a:pPr>
            <a:r>
              <a:rPr lang="en-US" sz="2790" spc="-17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Musical Instrument Digital Interface (MIDI)</a:t>
            </a:r>
          </a:p>
          <a:p>
            <a:pPr algn="l">
              <a:lnSpc>
                <a:spcPts val="3906"/>
              </a:lnSpc>
              <a:spcBef>
                <a:spcPct val="0"/>
              </a:spcBef>
            </a:pPr>
            <a:r>
              <a:rPr lang="en-US" sz="2790" spc="-17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Connect musical instruments</a:t>
            </a:r>
          </a:p>
          <a:p>
            <a:pPr algn="l">
              <a:lnSpc>
                <a:spcPts val="3906"/>
              </a:lnSpc>
              <a:spcBef>
                <a:spcPct val="0"/>
              </a:spcBef>
            </a:pPr>
          </a:p>
          <a:p>
            <a:pPr algn="l">
              <a:lnSpc>
                <a:spcPts val="3906"/>
              </a:lnSpc>
              <a:spcBef>
                <a:spcPct val="0"/>
              </a:spcBef>
            </a:pPr>
            <a:r>
              <a:rPr lang="en-US" sz="2790" spc="-17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Mini DisplayPort (MiniDP or mDP)</a:t>
            </a:r>
          </a:p>
          <a:p>
            <a:pPr algn="l">
              <a:lnSpc>
                <a:spcPts val="3906"/>
              </a:lnSpc>
              <a:spcBef>
                <a:spcPct val="0"/>
              </a:spcBef>
            </a:pPr>
            <a:r>
              <a:rPr lang="en-US" sz="2790" spc="-17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Connection to large monitors</a:t>
            </a:r>
          </a:p>
          <a:p>
            <a:pPr algn="l">
              <a:lnSpc>
                <a:spcPts val="3906"/>
              </a:lnSpc>
              <a:spcBef>
                <a:spcPct val="0"/>
              </a:spcBef>
            </a:pPr>
          </a:p>
          <a:p>
            <a:pPr algn="l">
              <a:lnSpc>
                <a:spcPts val="3906"/>
              </a:lnSpc>
              <a:spcBef>
                <a:spcPct val="0"/>
              </a:spcBef>
            </a:pPr>
            <a:r>
              <a:rPr lang="en-US" sz="2790" spc="-17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VGA &amp; DVI </a:t>
            </a:r>
          </a:p>
          <a:p>
            <a:pPr algn="l">
              <a:lnSpc>
                <a:spcPts val="3906"/>
              </a:lnSpc>
              <a:spcBef>
                <a:spcPct val="0"/>
              </a:spcBef>
            </a:pPr>
            <a:r>
              <a:rPr lang="en-US" sz="2790" spc="-17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Connections to analog and digital monitors</a:t>
            </a:r>
          </a:p>
          <a:p>
            <a:pPr algn="l">
              <a:lnSpc>
                <a:spcPts val="3906"/>
              </a:lnSpc>
              <a:spcBef>
                <a:spcPct val="0"/>
              </a:spcBef>
            </a:pPr>
          </a:p>
          <a:p>
            <a:pPr algn="l">
              <a:lnSpc>
                <a:spcPts val="3906"/>
              </a:lnSpc>
              <a:spcBef>
                <a:spcPct val="0"/>
              </a:spcBef>
            </a:pPr>
            <a:r>
              <a:rPr lang="en-US" sz="2790" spc="-17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FireWire</a:t>
            </a:r>
          </a:p>
          <a:p>
            <a:pPr algn="l">
              <a:lnSpc>
                <a:spcPts val="3906"/>
              </a:lnSpc>
              <a:spcBef>
                <a:spcPct val="0"/>
              </a:spcBef>
            </a:pPr>
            <a:r>
              <a:rPr lang="en-US" sz="2790" spc="-172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High-speed connections to FireWire devices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17824" y="-2897840"/>
            <a:ext cx="22241409" cy="17866543"/>
          </a:xfrm>
          <a:custGeom>
            <a:avLst/>
            <a:gdLst/>
            <a:ahLst/>
            <a:cxnLst/>
            <a:rect r="r" b="b" t="t" l="l"/>
            <a:pathLst>
              <a:path h="17866543" w="22241409">
                <a:moveTo>
                  <a:pt x="0" y="0"/>
                </a:moveTo>
                <a:lnTo>
                  <a:pt x="22241409" y="0"/>
                </a:lnTo>
                <a:lnTo>
                  <a:pt x="22241409" y="17866544"/>
                </a:lnTo>
                <a:lnTo>
                  <a:pt x="0" y="17866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99121" y="430650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23207" y="-2592852"/>
            <a:ext cx="5542651" cy="5542651"/>
          </a:xfrm>
          <a:custGeom>
            <a:avLst/>
            <a:gdLst/>
            <a:ahLst/>
            <a:cxnLst/>
            <a:rect r="r" b="b" t="t" l="l"/>
            <a:pathLst>
              <a:path h="5542651" w="5542651">
                <a:moveTo>
                  <a:pt x="0" y="0"/>
                </a:moveTo>
                <a:lnTo>
                  <a:pt x="5542651" y="0"/>
                </a:lnTo>
                <a:lnTo>
                  <a:pt x="5542651" y="5542651"/>
                </a:lnTo>
                <a:lnTo>
                  <a:pt x="0" y="5542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8115" y="-237625"/>
            <a:ext cx="301171" cy="2409367"/>
          </a:xfrm>
          <a:custGeom>
            <a:avLst/>
            <a:gdLst/>
            <a:ahLst/>
            <a:cxnLst/>
            <a:rect r="r" b="b" t="t" l="l"/>
            <a:pathLst>
              <a:path h="2409367" w="301171">
                <a:moveTo>
                  <a:pt x="0" y="0"/>
                </a:moveTo>
                <a:lnTo>
                  <a:pt x="301170" y="0"/>
                </a:lnTo>
                <a:lnTo>
                  <a:pt x="301170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7259300" y="8029729"/>
            <a:ext cx="301171" cy="2409367"/>
          </a:xfrm>
          <a:custGeom>
            <a:avLst/>
            <a:gdLst/>
            <a:ahLst/>
            <a:cxnLst/>
            <a:rect r="r" b="b" t="t" l="l"/>
            <a:pathLst>
              <a:path h="2409367" w="301171">
                <a:moveTo>
                  <a:pt x="0" y="0"/>
                </a:moveTo>
                <a:lnTo>
                  <a:pt x="301171" y="0"/>
                </a:lnTo>
                <a:lnTo>
                  <a:pt x="301171" y="2409367"/>
                </a:lnTo>
                <a:lnTo>
                  <a:pt x="0" y="2409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627835" y="3059566"/>
          <a:ext cx="14348775" cy="5046295"/>
        </p:xfrm>
        <a:graphic>
          <a:graphicData uri="http://schemas.openxmlformats.org/drawingml/2006/table">
            <a:tbl>
              <a:tblPr/>
              <a:tblGrid>
                <a:gridCol w="4688828"/>
                <a:gridCol w="1826462"/>
                <a:gridCol w="1826462"/>
                <a:gridCol w="6007022"/>
              </a:tblGrid>
              <a:tr h="91786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Use Case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Port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Connector Example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Description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5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Connecting a keyboard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USB-A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USB connector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Plug into USB port for typing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546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Internet (wired)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Ethernet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RJ-45 connector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Connects PC to router/modem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5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Display to monitor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HDMI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HDMI cable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Transmits video &amp; audio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5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Projector (old models)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VGA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VGA cable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Analog video output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5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Phone charging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USB-C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USB-C cable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Power and data sync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5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Headphones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3.5mm jack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Audio plug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For audio output</a:t>
                      </a:r>
                      <a:endParaRPr lang="en-US" sz="1100"/>
                    </a:p>
                  </a:txBody>
                  <a:tcPr marL="142875" marR="142875" marT="142875" marB="14287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1028700" y="340398"/>
            <a:ext cx="17259300" cy="1905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b="true" sz="7501" spc="-465">
                <a:solidFill>
                  <a:srgbClr val="000000"/>
                </a:solidFill>
                <a:latin typeface="Cinzel Decorative Bold"/>
                <a:ea typeface="Cinzel Decorative Bold"/>
                <a:cs typeface="Cinzel Decorative Bold"/>
                <a:sym typeface="Cinzel Decorative Bold"/>
              </a:rPr>
              <a:t>How Different Ports Are Used in Hardware Connections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155639">
            <a:off x="-2142347" y="-2231593"/>
            <a:ext cx="21293818" cy="17105342"/>
          </a:xfrm>
          <a:custGeom>
            <a:avLst/>
            <a:gdLst/>
            <a:ahLst/>
            <a:cxnLst/>
            <a:rect r="r" b="b" t="t" l="l"/>
            <a:pathLst>
              <a:path h="17105342" w="21293818">
                <a:moveTo>
                  <a:pt x="0" y="0"/>
                </a:moveTo>
                <a:lnTo>
                  <a:pt x="21293817" y="0"/>
                </a:lnTo>
                <a:lnTo>
                  <a:pt x="21293817" y="17105343"/>
                </a:lnTo>
                <a:lnTo>
                  <a:pt x="0" y="171053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</a:blip>
            <a:stretch>
              <a:fillRect l="0" t="-3140" r="0" b="-31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4707" y="6035432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3809749" y="111038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73420" y="554329"/>
            <a:ext cx="13416348" cy="8586462"/>
          </a:xfrm>
          <a:custGeom>
            <a:avLst/>
            <a:gdLst/>
            <a:ahLst/>
            <a:cxnLst/>
            <a:rect r="r" b="b" t="t" l="l"/>
            <a:pathLst>
              <a:path h="8586462" w="13416348">
                <a:moveTo>
                  <a:pt x="0" y="0"/>
                </a:moveTo>
                <a:lnTo>
                  <a:pt x="13416347" y="0"/>
                </a:lnTo>
                <a:lnTo>
                  <a:pt x="13416347" y="8586462"/>
                </a:lnTo>
                <a:lnTo>
                  <a:pt x="0" y="85864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DAGj0aPWk9k</dc:identifier>
  <dcterms:modified xsi:type="dcterms:W3CDTF">2011-08-01T06:04:30Z</dcterms:modified>
  <cp:revision>1</cp:revision>
  <dc:title>PORTS AND CONNECTORS</dc:title>
</cp:coreProperties>
</file>